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57" r:id="rId3"/>
    <p:sldId id="258" r:id="rId4"/>
    <p:sldId id="259" r:id="rId5"/>
    <p:sldId id="260" r:id="rId6"/>
    <p:sldId id="280" r:id="rId7"/>
    <p:sldId id="263" r:id="rId8"/>
    <p:sldId id="262" r:id="rId9"/>
    <p:sldId id="264" r:id="rId10"/>
    <p:sldId id="265" r:id="rId11"/>
    <p:sldId id="267" r:id="rId12"/>
    <p:sldId id="271" r:id="rId13"/>
    <p:sldId id="266" r:id="rId14"/>
    <p:sldId id="273" r:id="rId15"/>
    <p:sldId id="268" r:id="rId16"/>
    <p:sldId id="272" r:id="rId17"/>
    <p:sldId id="274" r:id="rId18"/>
    <p:sldId id="275" r:id="rId19"/>
    <p:sldId id="261" r:id="rId20"/>
    <p:sldId id="276" r:id="rId21"/>
    <p:sldId id="269" r:id="rId22"/>
    <p:sldId id="277" r:id="rId23"/>
    <p:sldId id="278" r:id="rId24"/>
    <p:sldId id="279"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755" autoAdjust="0"/>
  </p:normalViewPr>
  <p:slideViewPr>
    <p:cSldViewPr snapToGrid="0" snapToObjects="1">
      <p:cViewPr>
        <p:scale>
          <a:sx n="75" d="100"/>
          <a:sy n="75" d="100"/>
        </p:scale>
        <p:origin x="-1448" y="-168"/>
      </p:cViewPr>
      <p:guideLst>
        <p:guide orient="horz" pos="2160"/>
        <p:guide pos="2880"/>
      </p:guideLst>
    </p:cSldViewPr>
  </p:slideViewPr>
  <p:notesTextViewPr>
    <p:cViewPr>
      <p:scale>
        <a:sx n="114" d="100"/>
        <a:sy n="114"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49D8C1C-1DA0-4748-9307-F0F32B597DAB}" type="datetimeFigureOut">
              <a:rPr lang="en-US" smtClean="0"/>
              <a:t>7/12/19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89C36CE-60CD-2D41-85C9-8982A726B6F0}" type="slidenum">
              <a:rPr lang="en-US" smtClean="0"/>
              <a:t>‹#›</a:t>
            </a:fld>
            <a:endParaRPr lang="en-US"/>
          </a:p>
        </p:txBody>
      </p:sp>
    </p:spTree>
    <p:extLst>
      <p:ext uri="{BB962C8B-B14F-4D97-AF65-F5344CB8AC3E}">
        <p14:creationId xmlns:p14="http://schemas.microsoft.com/office/powerpoint/2010/main" val="241553259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Green</a:t>
            </a:r>
            <a:r>
              <a:rPr lang="en-US" baseline="0" dirty="0" smtClean="0"/>
              <a:t> is time independent and yellow is dependent</a:t>
            </a:r>
            <a:endParaRPr lang="en-US" dirty="0"/>
          </a:p>
        </p:txBody>
      </p:sp>
      <p:sp>
        <p:nvSpPr>
          <p:cNvPr id="4" name="Slide Number Placeholder 3"/>
          <p:cNvSpPr>
            <a:spLocks noGrp="1"/>
          </p:cNvSpPr>
          <p:nvPr>
            <p:ph type="sldNum" sz="quarter" idx="10"/>
          </p:nvPr>
        </p:nvSpPr>
        <p:spPr/>
        <p:txBody>
          <a:bodyPr/>
          <a:lstStyle/>
          <a:p>
            <a:fld id="{F89C36CE-60CD-2D41-85C9-8982A726B6F0}" type="slidenum">
              <a:rPr lang="en-US" smtClean="0"/>
              <a:t>10</a:t>
            </a:fld>
            <a:endParaRPr lang="en-US"/>
          </a:p>
        </p:txBody>
      </p:sp>
    </p:spTree>
    <p:extLst>
      <p:ext uri="{BB962C8B-B14F-4D97-AF65-F5344CB8AC3E}">
        <p14:creationId xmlns:p14="http://schemas.microsoft.com/office/powerpoint/2010/main" val="3872641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GBDTs are an ensemble method combining regression trees with weak individual predictive performances, into a single high-performance model. This is done by iteratively fitting decision trees with each iteration targeting the prediction residuals of the preceding tree. The </a:t>
            </a:r>
            <a:endParaRPr lang="en-US" dirty="0" smtClean="0"/>
          </a:p>
          <a:p>
            <a:r>
              <a:rPr lang="en-US" sz="1200" kern="1200" dirty="0" smtClean="0">
                <a:solidFill>
                  <a:schemeClr val="tx1"/>
                </a:solidFill>
                <a:effectLst/>
                <a:latin typeface="+mn-lt"/>
                <a:ea typeface="+mn-ea"/>
                <a:cs typeface="+mn-cs"/>
              </a:rPr>
              <a:t>final model is built by combining weighted individual tree contributions, with weights proportional to their performances. For each of the six antibiotics, a boosted decision tree ensemble was fitted using all features as defined above (demographics, sample history and drug purchase history) on the training set</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as defined by the training time period (Extended Data Fig. 1, green bars). This training data set was sampled to balance resistant/sensitive label frequency. For parameter tuning, a validation data set was sampled from the training set to be used for model selection (20%). For the estimator of the </a:t>
            </a:r>
            <a:r>
              <a:rPr lang="en-US" sz="1200" i="1" kern="1200" dirty="0" err="1" smtClean="0">
                <a:solidFill>
                  <a:schemeClr val="tx1"/>
                </a:solidFill>
                <a:effectLst/>
                <a:latin typeface="+mn-lt"/>
                <a:ea typeface="+mn-ea"/>
                <a:cs typeface="+mn-cs"/>
              </a:rPr>
              <a:t>i</a:t>
            </a:r>
            <a:r>
              <a:rPr lang="en-US" sz="1200" kern="1200" dirty="0" err="1"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iteration, a decreasing learning rate </a:t>
            </a:r>
            <a:r>
              <a:rPr lang="en-US" sz="1200" i="1" kern="1200" dirty="0" err="1" smtClean="0">
                <a:solidFill>
                  <a:schemeClr val="tx1"/>
                </a:solidFill>
                <a:effectLst/>
                <a:latin typeface="+mn-lt"/>
                <a:ea typeface="+mn-ea"/>
                <a:cs typeface="+mn-cs"/>
              </a:rPr>
              <a:t>ηi</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was used such that </a:t>
            </a:r>
            <a:r>
              <a:rPr lang="en-US" sz="1200" i="1" kern="1200" dirty="0" err="1" smtClean="0">
                <a:solidFill>
                  <a:schemeClr val="tx1"/>
                </a:solidFill>
                <a:effectLst/>
                <a:latin typeface="+mn-lt"/>
                <a:ea typeface="+mn-ea"/>
                <a:cs typeface="+mn-cs"/>
              </a:rPr>
              <a:t>ηi</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a:t>
            </a:r>
            <a:r>
              <a:rPr lang="en-US" sz="1200" i="1" kern="1200" dirty="0" smtClean="0">
                <a:solidFill>
                  <a:schemeClr val="tx1"/>
                </a:solidFill>
                <a:effectLst/>
                <a:latin typeface="+mn-lt"/>
                <a:ea typeface="+mn-ea"/>
                <a:cs typeface="+mn-cs"/>
              </a:rPr>
              <a:t>η</a:t>
            </a:r>
            <a:r>
              <a:rPr lang="en-US" sz="1200" kern="1200" dirty="0" smtClean="0">
                <a:solidFill>
                  <a:schemeClr val="tx1"/>
                </a:solidFill>
                <a:effectLst/>
                <a:latin typeface="+mn-lt"/>
                <a:ea typeface="+mn-ea"/>
                <a:cs typeface="+mn-cs"/>
              </a:rPr>
              <a:t>0</a:t>
            </a:r>
            <a:r>
              <a:rPr lang="en-US" sz="1200" i="1" kern="1200" dirty="0" smtClean="0">
                <a:solidFill>
                  <a:schemeClr val="tx1"/>
                </a:solidFill>
                <a:effectLst/>
                <a:latin typeface="+mn-lt"/>
                <a:ea typeface="+mn-ea"/>
                <a:cs typeface="+mn-cs"/>
              </a:rPr>
              <a:t>α</a:t>
            </a:r>
            <a:r>
              <a:rPr lang="en-US" sz="1200" i="1"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with an annealing rate </a:t>
            </a:r>
            <a:r>
              <a:rPr lang="en-US" sz="1200" i="1" kern="1200" dirty="0" smtClean="0">
                <a:solidFill>
                  <a:schemeClr val="tx1"/>
                </a:solidFill>
                <a:effectLst/>
                <a:latin typeface="+mn-lt"/>
                <a:ea typeface="+mn-ea"/>
                <a:cs typeface="+mn-cs"/>
              </a:rPr>
              <a:t>α </a:t>
            </a:r>
            <a:r>
              <a:rPr lang="en-US" sz="1200" kern="1200" dirty="0" smtClean="0">
                <a:solidFill>
                  <a:schemeClr val="tx1"/>
                </a:solidFill>
                <a:effectLst/>
                <a:latin typeface="+mn-lt"/>
                <a:ea typeface="+mn-ea"/>
                <a:cs typeface="+mn-cs"/>
              </a:rPr>
              <a:t>= 0.99 and an initial learning rate </a:t>
            </a:r>
            <a:r>
              <a:rPr lang="en-US" sz="1200" i="1" kern="1200" dirty="0" smtClean="0">
                <a:solidFill>
                  <a:schemeClr val="tx1"/>
                </a:solidFill>
                <a:effectLst/>
                <a:latin typeface="+mn-lt"/>
                <a:ea typeface="+mn-ea"/>
                <a:cs typeface="+mn-cs"/>
              </a:rPr>
              <a:t>η</a:t>
            </a:r>
            <a:r>
              <a:rPr lang="en-US" sz="1200" kern="1200" dirty="0" smtClean="0">
                <a:solidFill>
                  <a:schemeClr val="tx1"/>
                </a:solidFill>
                <a:effectLst/>
                <a:latin typeface="+mn-lt"/>
                <a:ea typeface="+mn-ea"/>
                <a:cs typeface="+mn-cs"/>
              </a:rPr>
              <a:t>0 = 0.1. To further promote a diverse ensemble of individual estimators, a 0.9 feature-sampling and observation-sampling rates were used. Fitting of interaction effects is controlled by varying the size of the individual regression trees, with tree estimator of depth </a:t>
            </a:r>
            <a:r>
              <a:rPr lang="en-US" sz="1200" i="1" kern="1200" dirty="0" smtClean="0">
                <a:solidFill>
                  <a:schemeClr val="tx1"/>
                </a:solidFill>
                <a:effectLst/>
                <a:latin typeface="+mn-lt"/>
                <a:ea typeface="+mn-ea"/>
                <a:cs typeface="+mn-cs"/>
              </a:rPr>
              <a:t>k </a:t>
            </a:r>
            <a:r>
              <a:rPr lang="en-US" sz="1200" kern="1200" dirty="0" smtClean="0">
                <a:solidFill>
                  <a:schemeClr val="tx1"/>
                </a:solidFill>
                <a:effectLst/>
                <a:latin typeface="+mn-lt"/>
                <a:ea typeface="+mn-ea"/>
                <a:cs typeface="+mn-cs"/>
              </a:rPr>
              <a:t>producing models with up to </a:t>
            </a:r>
            <a:endParaRPr lang="en-US" dirty="0" smtClean="0"/>
          </a:p>
          <a:p>
            <a:r>
              <a:rPr lang="en-US" sz="1200" kern="1200" dirty="0" smtClean="0">
                <a:solidFill>
                  <a:schemeClr val="tx1"/>
                </a:solidFill>
                <a:effectLst/>
                <a:latin typeface="+mn-lt"/>
                <a:ea typeface="+mn-ea"/>
                <a:cs typeface="+mn-cs"/>
              </a:rPr>
              <a:t>k-way interactions. The model was tuned to match data complexity by iteratively increasing tree depth limit of all ensemble estimators while evaluating performance on the validation set, selecting the best depth for each antibiotic. </a:t>
            </a:r>
            <a:endParaRPr lang="en-US" dirty="0" smtClean="0"/>
          </a:p>
          <a:p>
            <a:endParaRPr lang="en-US" dirty="0"/>
          </a:p>
        </p:txBody>
      </p:sp>
      <p:sp>
        <p:nvSpPr>
          <p:cNvPr id="4" name="Slide Number Placeholder 3"/>
          <p:cNvSpPr>
            <a:spLocks noGrp="1"/>
          </p:cNvSpPr>
          <p:nvPr>
            <p:ph type="sldNum" sz="quarter" idx="10"/>
          </p:nvPr>
        </p:nvSpPr>
        <p:spPr/>
        <p:txBody>
          <a:bodyPr/>
          <a:lstStyle/>
          <a:p>
            <a:fld id="{F89C36CE-60CD-2D41-85C9-8982A726B6F0}" type="slidenum">
              <a:rPr lang="en-US" smtClean="0"/>
              <a:t>15</a:t>
            </a:fld>
            <a:endParaRPr lang="en-US"/>
          </a:p>
        </p:txBody>
      </p:sp>
    </p:spTree>
    <p:extLst>
      <p:ext uri="{BB962C8B-B14F-4D97-AF65-F5344CB8AC3E}">
        <p14:creationId xmlns:p14="http://schemas.microsoft.com/office/powerpoint/2010/main" val="402653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total, these results demonstrate that machine-learn- </a:t>
            </a:r>
            <a:r>
              <a:rPr lang="en-US" sz="1200" kern="1200" dirty="0" err="1" smtClean="0">
                <a:solidFill>
                  <a:schemeClr val="tx1"/>
                </a:solidFill>
                <a:effectLst/>
                <a:latin typeface="+mn-lt"/>
                <a:ea typeface="+mn-ea"/>
                <a:cs typeface="+mn-cs"/>
              </a:rPr>
              <a:t>ing</a:t>
            </a:r>
            <a:r>
              <a:rPr lang="en-US" sz="1200" kern="1200" dirty="0" smtClean="0">
                <a:solidFill>
                  <a:schemeClr val="tx1"/>
                </a:solidFill>
                <a:effectLst/>
                <a:latin typeface="+mn-lt"/>
                <a:ea typeface="+mn-ea"/>
                <a:cs typeface="+mn-cs"/>
              </a:rPr>
              <a:t> models can provide high and specific predictability of antibiotic resistance at the single-patient and single-infection levels, </a:t>
            </a:r>
            <a:r>
              <a:rPr lang="en-US" sz="1200" kern="1200" dirty="0" err="1" smtClean="0">
                <a:solidFill>
                  <a:schemeClr val="tx1"/>
                </a:solidFill>
                <a:effectLst/>
                <a:latin typeface="+mn-lt"/>
                <a:ea typeface="+mn-ea"/>
                <a:cs typeface="+mn-cs"/>
              </a:rPr>
              <a:t>motivat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ing</a:t>
            </a:r>
            <a:r>
              <a:rPr lang="en-US" sz="1200" kern="1200" dirty="0" smtClean="0">
                <a:solidFill>
                  <a:schemeClr val="tx1"/>
                </a:solidFill>
                <a:effectLst/>
                <a:latin typeface="+mn-lt"/>
                <a:ea typeface="+mn-ea"/>
                <a:cs typeface="+mn-cs"/>
              </a:rPr>
              <a:t> the development of algorithmic drug recommendations and comparison of their performance with current standard of care. </a:t>
            </a:r>
            <a:endParaRPr lang="en-US" dirty="0" smtClean="0"/>
          </a:p>
          <a:p>
            <a:endParaRPr lang="en-US" dirty="0"/>
          </a:p>
        </p:txBody>
      </p:sp>
      <p:sp>
        <p:nvSpPr>
          <p:cNvPr id="4" name="Slide Number Placeholder 3"/>
          <p:cNvSpPr>
            <a:spLocks noGrp="1"/>
          </p:cNvSpPr>
          <p:nvPr>
            <p:ph type="sldNum" sz="quarter" idx="10"/>
          </p:nvPr>
        </p:nvSpPr>
        <p:spPr/>
        <p:txBody>
          <a:bodyPr/>
          <a:lstStyle/>
          <a:p>
            <a:fld id="{F89C36CE-60CD-2D41-85C9-8982A726B6F0}" type="slidenum">
              <a:rPr lang="en-US" smtClean="0"/>
              <a:t>16</a:t>
            </a:fld>
            <a:endParaRPr lang="en-US"/>
          </a:p>
        </p:txBody>
      </p:sp>
    </p:spTree>
    <p:extLst>
      <p:ext uri="{BB962C8B-B14F-4D97-AF65-F5344CB8AC3E}">
        <p14:creationId xmlns:p14="http://schemas.microsoft.com/office/powerpoint/2010/main" val="25876847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Comparing these recommendations to the measured antibiotic susceptibility of the sample, we found a mismatched rate as low as 5.1% (95% CI: 4.69–5.48) namely 42% lower than observed in the physician- prescribed treatment of the same cases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&lt;10−10, Bootstrapping, Methods; Fig. 5c). </a:t>
            </a:r>
            <a:endParaRPr lang="en-US" dirty="0" smtClean="0"/>
          </a:p>
          <a:p>
            <a:endParaRPr lang="en-US" dirty="0"/>
          </a:p>
        </p:txBody>
      </p:sp>
      <p:sp>
        <p:nvSpPr>
          <p:cNvPr id="4" name="Slide Number Placeholder 3"/>
          <p:cNvSpPr>
            <a:spLocks noGrp="1"/>
          </p:cNvSpPr>
          <p:nvPr>
            <p:ph type="sldNum" sz="quarter" idx="10"/>
          </p:nvPr>
        </p:nvSpPr>
        <p:spPr/>
        <p:txBody>
          <a:bodyPr/>
          <a:lstStyle/>
          <a:p>
            <a:fld id="{F89C36CE-60CD-2D41-85C9-8982A726B6F0}" type="slidenum">
              <a:rPr lang="en-US" smtClean="0"/>
              <a:t>19</a:t>
            </a:fld>
            <a:endParaRPr lang="en-US"/>
          </a:p>
        </p:txBody>
      </p:sp>
    </p:spTree>
    <p:extLst>
      <p:ext uri="{BB962C8B-B14F-4D97-AF65-F5344CB8AC3E}">
        <p14:creationId xmlns:p14="http://schemas.microsoft.com/office/powerpoint/2010/main" val="2681422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0BD3707-822B-C94C-8846-19D2AAA9ED4B}" type="datetimeFigureOut">
              <a:rPr lang="en-US" smtClean="0"/>
              <a:t>7/12/19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189884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BD3707-822B-C94C-8846-19D2AAA9ED4B}" type="datetimeFigureOut">
              <a:rPr lang="en-US" smtClean="0"/>
              <a:t>7/12/19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4334180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BD3707-822B-C94C-8846-19D2AAA9ED4B}" type="datetimeFigureOut">
              <a:rPr lang="en-US" smtClean="0"/>
              <a:t>7/12/19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2575598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BD3707-822B-C94C-8846-19D2AAA9ED4B}" type="datetimeFigureOut">
              <a:rPr lang="en-US" smtClean="0"/>
              <a:t>7/12/19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2382362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0BD3707-822B-C94C-8846-19D2AAA9ED4B}" type="datetimeFigureOut">
              <a:rPr lang="en-US" smtClean="0"/>
              <a:t>7/12/19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2412296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0BD3707-822B-C94C-8846-19D2AAA9ED4B}" type="datetimeFigureOut">
              <a:rPr lang="en-US" smtClean="0"/>
              <a:t>7/12/19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2817867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0BD3707-822B-C94C-8846-19D2AAA9ED4B}" type="datetimeFigureOut">
              <a:rPr lang="en-US" smtClean="0"/>
              <a:t>7/12/19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9660799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0BD3707-822B-C94C-8846-19D2AAA9ED4B}" type="datetimeFigureOut">
              <a:rPr lang="en-US" smtClean="0"/>
              <a:t>7/12/19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2267031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BD3707-822B-C94C-8846-19D2AAA9ED4B}" type="datetimeFigureOut">
              <a:rPr lang="en-US" smtClean="0"/>
              <a:t>7/12/19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1063859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BD3707-822B-C94C-8846-19D2AAA9ED4B}" type="datetimeFigureOut">
              <a:rPr lang="en-US" smtClean="0"/>
              <a:t>7/12/19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2330366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BD3707-822B-C94C-8846-19D2AAA9ED4B}" type="datetimeFigureOut">
              <a:rPr lang="en-US" smtClean="0"/>
              <a:t>7/12/19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B8E42D-94F0-FA4F-ADEB-C7D8C0F126E5}" type="slidenum">
              <a:rPr lang="en-US" smtClean="0"/>
              <a:t>‹#›</a:t>
            </a:fld>
            <a:endParaRPr lang="en-US"/>
          </a:p>
        </p:txBody>
      </p:sp>
    </p:spTree>
    <p:extLst>
      <p:ext uri="{BB962C8B-B14F-4D97-AF65-F5344CB8AC3E}">
        <p14:creationId xmlns:p14="http://schemas.microsoft.com/office/powerpoint/2010/main" val="86813209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BD3707-822B-C94C-8846-19D2AAA9ED4B}" type="datetimeFigureOut">
              <a:rPr lang="en-US" smtClean="0"/>
              <a:t>7/12/19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B8E42D-94F0-FA4F-ADEB-C7D8C0F126E5}" type="slidenum">
              <a:rPr lang="en-US" smtClean="0"/>
              <a:t>‹#›</a:t>
            </a:fld>
            <a:endParaRPr lang="en-US"/>
          </a:p>
        </p:txBody>
      </p:sp>
    </p:spTree>
    <p:extLst>
      <p:ext uri="{BB962C8B-B14F-4D97-AF65-F5344CB8AC3E}">
        <p14:creationId xmlns:p14="http://schemas.microsoft.com/office/powerpoint/2010/main" val="2582914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 Id="rId3" Type="http://schemas.openxmlformats.org/officeDocument/2006/relationships/image" Target="../media/image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77649" y="629670"/>
            <a:ext cx="8687256" cy="3294601"/>
          </a:xfrm>
          <a:prstGeom prst="rect">
            <a:avLst/>
          </a:prstGeom>
        </p:spPr>
      </p:pic>
      <p:sp>
        <p:nvSpPr>
          <p:cNvPr id="5" name="TextBox 4"/>
          <p:cNvSpPr txBox="1"/>
          <p:nvPr/>
        </p:nvSpPr>
        <p:spPr>
          <a:xfrm>
            <a:off x="0" y="4379260"/>
            <a:ext cx="9144000" cy="1938992"/>
          </a:xfrm>
          <a:prstGeom prst="rect">
            <a:avLst/>
          </a:prstGeom>
          <a:noFill/>
        </p:spPr>
        <p:txBody>
          <a:bodyPr wrap="square" rtlCol="0">
            <a:spAutoFit/>
          </a:bodyPr>
          <a:lstStyle/>
          <a:p>
            <a:pPr algn="ctr"/>
            <a:r>
              <a:rPr lang="en-US" sz="2400" dirty="0" smtClean="0"/>
              <a:t>Gabriel Wardi, MD, MPH</a:t>
            </a:r>
          </a:p>
          <a:p>
            <a:pPr algn="ctr"/>
            <a:r>
              <a:rPr lang="en-US" sz="2400" dirty="0" smtClean="0"/>
              <a:t>Assistant Clinical Professor</a:t>
            </a:r>
          </a:p>
          <a:p>
            <a:pPr algn="ctr"/>
            <a:r>
              <a:rPr lang="en-US" sz="2400" dirty="0" smtClean="0"/>
              <a:t>Department of Emergency Medicine</a:t>
            </a:r>
          </a:p>
          <a:p>
            <a:pPr algn="ctr"/>
            <a:r>
              <a:rPr lang="en-US" sz="2400" dirty="0" smtClean="0"/>
              <a:t>Division of Pulmonary Critical Care and Sleep Medicine</a:t>
            </a:r>
          </a:p>
          <a:p>
            <a:pPr algn="ctr"/>
            <a:r>
              <a:rPr lang="en-US" sz="2400" dirty="0" smtClean="0"/>
              <a:t>Medical Director, Hospital Sepsis Committee</a:t>
            </a:r>
            <a:endParaRPr lang="en-US" sz="2400" dirty="0"/>
          </a:p>
        </p:txBody>
      </p:sp>
    </p:spTree>
    <p:extLst>
      <p:ext uri="{BB962C8B-B14F-4D97-AF65-F5344CB8AC3E}">
        <p14:creationId xmlns:p14="http://schemas.microsoft.com/office/powerpoint/2010/main" val="1600771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91924" y="670344"/>
            <a:ext cx="3705915" cy="5532775"/>
          </a:xfrm>
          <a:prstGeom prst="rect">
            <a:avLst/>
          </a:prstGeom>
        </p:spPr>
      </p:pic>
      <p:pic>
        <p:nvPicPr>
          <p:cNvPr id="5" name="Picture 4"/>
          <p:cNvPicPr>
            <a:picLocks noChangeAspect="1"/>
          </p:cNvPicPr>
          <p:nvPr/>
        </p:nvPicPr>
        <p:blipFill>
          <a:blip r:embed="rId4"/>
          <a:stretch>
            <a:fillRect/>
          </a:stretch>
        </p:blipFill>
        <p:spPr>
          <a:xfrm>
            <a:off x="5292335" y="468066"/>
            <a:ext cx="3086307" cy="6250748"/>
          </a:xfrm>
          <a:prstGeom prst="rect">
            <a:avLst/>
          </a:prstGeom>
        </p:spPr>
      </p:pic>
    </p:spTree>
    <p:extLst>
      <p:ext uri="{BB962C8B-B14F-4D97-AF65-F5344CB8AC3E}">
        <p14:creationId xmlns:p14="http://schemas.microsoft.com/office/powerpoint/2010/main" val="197232573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28852" y="387705"/>
            <a:ext cx="7108578" cy="5698146"/>
          </a:xfrm>
          <a:prstGeom prst="rect">
            <a:avLst/>
          </a:prstGeom>
        </p:spPr>
      </p:pic>
    </p:spTree>
    <p:extLst>
      <p:ext uri="{BB962C8B-B14F-4D97-AF65-F5344CB8AC3E}">
        <p14:creationId xmlns:p14="http://schemas.microsoft.com/office/powerpoint/2010/main" val="119716801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Direct and indirect selection based on prior antibiotic purchase</a:t>
            </a:r>
            <a:endParaRPr lang="en-US" dirty="0"/>
          </a:p>
        </p:txBody>
      </p:sp>
      <p:sp>
        <p:nvSpPr>
          <p:cNvPr id="3" name="Content Placeholder 2"/>
          <p:cNvSpPr>
            <a:spLocks noGrp="1"/>
          </p:cNvSpPr>
          <p:nvPr>
            <p:ph idx="1"/>
          </p:nvPr>
        </p:nvSpPr>
        <p:spPr/>
        <p:txBody>
          <a:bodyPr/>
          <a:lstStyle/>
          <a:p>
            <a:r>
              <a:rPr lang="en-US" dirty="0" smtClean="0"/>
              <a:t>Added in association of prior antibiotic purchase</a:t>
            </a:r>
          </a:p>
          <a:p>
            <a:pPr lvl="1"/>
            <a:r>
              <a:rPr lang="en-US" dirty="0" smtClean="0"/>
              <a:t>applied multivariate logistic regression to correlate resistance to each of the six antibiotics with these drug purchase counts </a:t>
            </a:r>
          </a:p>
        </p:txBody>
      </p:sp>
    </p:spTree>
    <p:extLst>
      <p:ext uri="{BB962C8B-B14F-4D97-AF65-F5344CB8AC3E}">
        <p14:creationId xmlns:p14="http://schemas.microsoft.com/office/powerpoint/2010/main" val="68362961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503539" y="433068"/>
            <a:ext cx="6041032" cy="5970514"/>
          </a:xfrm>
          <a:prstGeom prst="rect">
            <a:avLst/>
          </a:prstGeom>
        </p:spPr>
      </p:pic>
    </p:spTree>
    <p:extLst>
      <p:ext uri="{BB962C8B-B14F-4D97-AF65-F5344CB8AC3E}">
        <p14:creationId xmlns:p14="http://schemas.microsoft.com/office/powerpoint/2010/main" val="195307765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84300" y="0"/>
            <a:ext cx="6363093" cy="6858000"/>
          </a:xfrm>
          <a:prstGeom prst="rect">
            <a:avLst/>
          </a:prstGeom>
        </p:spPr>
      </p:pic>
    </p:spTree>
    <p:extLst>
      <p:ext uri="{BB962C8B-B14F-4D97-AF65-F5344CB8AC3E}">
        <p14:creationId xmlns:p14="http://schemas.microsoft.com/office/powerpoint/2010/main" val="395350904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Predicting antibiotic resistance at the single-patient single-infection level</a:t>
            </a:r>
            <a:endParaRPr lang="en-US" dirty="0"/>
          </a:p>
        </p:txBody>
      </p:sp>
      <p:sp>
        <p:nvSpPr>
          <p:cNvPr id="3" name="Content Placeholder 2"/>
          <p:cNvSpPr>
            <a:spLocks noGrp="1"/>
          </p:cNvSpPr>
          <p:nvPr>
            <p:ph idx="1"/>
          </p:nvPr>
        </p:nvSpPr>
        <p:spPr/>
        <p:txBody>
          <a:bodyPr/>
          <a:lstStyle/>
          <a:p>
            <a:r>
              <a:rPr lang="en-US" dirty="0" smtClean="0"/>
              <a:t>Models of logistic regression and gradient-boosting decision trees trained and tested on urine cultures from 7/07-6/2016</a:t>
            </a:r>
          </a:p>
          <a:p>
            <a:r>
              <a:rPr lang="en-US" dirty="0" smtClean="0"/>
              <a:t>AUC </a:t>
            </a:r>
            <a:r>
              <a:rPr lang="en-US" dirty="0"/>
              <a:t>of receiver operating characteristic was used as a standard measure for predictive power </a:t>
            </a:r>
            <a:endParaRPr lang="en-US" dirty="0" smtClean="0"/>
          </a:p>
          <a:p>
            <a:pPr marL="0" indent="0">
              <a:buNone/>
            </a:pPr>
            <a:endParaRPr lang="en-US" dirty="0" smtClean="0"/>
          </a:p>
          <a:p>
            <a:endParaRPr lang="en-US" dirty="0"/>
          </a:p>
        </p:txBody>
      </p:sp>
    </p:spTree>
    <p:extLst>
      <p:ext uri="{BB962C8B-B14F-4D97-AF65-F5344CB8AC3E}">
        <p14:creationId xmlns:p14="http://schemas.microsoft.com/office/powerpoint/2010/main" val="174789548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31703" y="611812"/>
            <a:ext cx="7100511" cy="5701926"/>
          </a:xfrm>
          <a:prstGeom prst="rect">
            <a:avLst/>
          </a:prstGeom>
        </p:spPr>
      </p:pic>
    </p:spTree>
    <p:extLst>
      <p:ext uri="{BB962C8B-B14F-4D97-AF65-F5344CB8AC3E}">
        <p14:creationId xmlns:p14="http://schemas.microsoft.com/office/powerpoint/2010/main" val="338733111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Algorithmic drug recommendations to reduce mismatched treatments</a:t>
            </a:r>
            <a:endParaRPr lang="en-US" dirty="0"/>
          </a:p>
        </p:txBody>
      </p:sp>
      <p:sp>
        <p:nvSpPr>
          <p:cNvPr id="3" name="Content Placeholder 2"/>
          <p:cNvSpPr>
            <a:spLocks noGrp="1"/>
          </p:cNvSpPr>
          <p:nvPr>
            <p:ph idx="1"/>
          </p:nvPr>
        </p:nvSpPr>
        <p:spPr/>
        <p:txBody>
          <a:bodyPr/>
          <a:lstStyle/>
          <a:p>
            <a:r>
              <a:rPr lang="en-US" dirty="0" smtClean="0"/>
              <a:t>Physician prescriptions decrease rate of mismatched treatment compared to null random expectations</a:t>
            </a:r>
          </a:p>
          <a:p>
            <a:r>
              <a:rPr lang="en-US" dirty="0" smtClean="0"/>
              <a:t>8.5% of “same-day empirical treatments” were mismatched (sample was resistant)</a:t>
            </a:r>
          </a:p>
          <a:p>
            <a:r>
              <a:rPr lang="en-US" dirty="0" smtClean="0"/>
              <a:t>Development of algorithmic drug recommendations based on machine-learning predictions of resistance</a:t>
            </a:r>
            <a:endParaRPr lang="en-US" dirty="0"/>
          </a:p>
        </p:txBody>
      </p:sp>
    </p:spTree>
    <p:extLst>
      <p:ext uri="{BB962C8B-B14F-4D97-AF65-F5344CB8AC3E}">
        <p14:creationId xmlns:p14="http://schemas.microsoft.com/office/powerpoint/2010/main" val="294662639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Unconstrained and constrained models for antibiotic selection</a:t>
            </a:r>
            <a:endParaRPr lang="en-US" dirty="0"/>
          </a:p>
        </p:txBody>
      </p:sp>
      <p:sp>
        <p:nvSpPr>
          <p:cNvPr id="3" name="Content Placeholder 2"/>
          <p:cNvSpPr>
            <a:spLocks noGrp="1"/>
          </p:cNvSpPr>
          <p:nvPr>
            <p:ph idx="1"/>
          </p:nvPr>
        </p:nvSpPr>
        <p:spPr/>
        <p:txBody>
          <a:bodyPr>
            <a:normAutofit lnSpcReduction="10000"/>
          </a:bodyPr>
          <a:lstStyle/>
          <a:p>
            <a:r>
              <a:rPr lang="en-US" dirty="0" smtClean="0"/>
              <a:t>Unconstrained model: each </a:t>
            </a:r>
            <a:r>
              <a:rPr lang="en-US" dirty="0"/>
              <a:t>of the SDET cases the antibiotic for which the model predicted the risk of resistance was lowest </a:t>
            </a:r>
            <a:endParaRPr lang="en-US" dirty="0" smtClean="0"/>
          </a:p>
          <a:p>
            <a:r>
              <a:rPr lang="en-US" dirty="0" smtClean="0"/>
              <a:t>Constrained model: recommendation to prescribe each drug at the same frequency used by physicians</a:t>
            </a:r>
          </a:p>
          <a:p>
            <a:pPr lvl="1"/>
            <a:r>
              <a:rPr lang="en-US" dirty="0" smtClean="0"/>
              <a:t>Reflects ease of use, side effects, </a:t>
            </a:r>
            <a:r>
              <a:rPr lang="en-US" dirty="0" err="1" smtClean="0"/>
              <a:t>etc</a:t>
            </a:r>
            <a:endParaRPr lang="en-US" dirty="0" smtClean="0"/>
          </a:p>
          <a:p>
            <a:pPr lvl="1"/>
            <a:r>
              <a:rPr lang="en-US" dirty="0" smtClean="0"/>
              <a:t>Included “costs” in algorithm to reflect these factors</a:t>
            </a:r>
          </a:p>
          <a:p>
            <a:endParaRPr lang="en-US" dirty="0"/>
          </a:p>
        </p:txBody>
      </p:sp>
    </p:spTree>
    <p:extLst>
      <p:ext uri="{BB962C8B-B14F-4D97-AF65-F5344CB8AC3E}">
        <p14:creationId xmlns:p14="http://schemas.microsoft.com/office/powerpoint/2010/main" val="364683636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104900" y="495300"/>
            <a:ext cx="6921500" cy="5854700"/>
          </a:xfrm>
          <a:prstGeom prst="rect">
            <a:avLst/>
          </a:prstGeom>
        </p:spPr>
      </p:pic>
      <p:sp>
        <p:nvSpPr>
          <p:cNvPr id="7" name="Rectangle 6"/>
          <p:cNvSpPr/>
          <p:nvPr/>
        </p:nvSpPr>
        <p:spPr>
          <a:xfrm>
            <a:off x="5512407" y="6350000"/>
            <a:ext cx="1747443" cy="276999"/>
          </a:xfrm>
          <a:prstGeom prst="rect">
            <a:avLst/>
          </a:prstGeom>
        </p:spPr>
        <p:txBody>
          <a:bodyPr wrap="none">
            <a:spAutoFit/>
          </a:bodyPr>
          <a:lstStyle/>
          <a:p>
            <a:r>
              <a:rPr lang="en-US" baseline="30000" dirty="0"/>
              <a:t>mismatched rate </a:t>
            </a:r>
            <a:r>
              <a:rPr lang="en-US" baseline="30000" dirty="0" smtClean="0"/>
              <a:t>of 5.1</a:t>
            </a:r>
            <a:r>
              <a:rPr lang="en-US" baseline="30000" dirty="0"/>
              <a:t>%</a:t>
            </a:r>
            <a:endParaRPr lang="en-US" dirty="0"/>
          </a:p>
        </p:txBody>
      </p:sp>
      <p:sp>
        <p:nvSpPr>
          <p:cNvPr id="8" name="Rectangle 7"/>
          <p:cNvSpPr/>
          <p:nvPr/>
        </p:nvSpPr>
        <p:spPr>
          <a:xfrm>
            <a:off x="1147233" y="6350000"/>
            <a:ext cx="2421156" cy="276999"/>
          </a:xfrm>
          <a:prstGeom prst="rect">
            <a:avLst/>
          </a:prstGeom>
        </p:spPr>
        <p:txBody>
          <a:bodyPr wrap="none">
            <a:spAutoFit/>
          </a:bodyPr>
          <a:lstStyle/>
          <a:p>
            <a:r>
              <a:rPr lang="en-US" baseline="30000" dirty="0"/>
              <a:t>mismatched treatment rate of 5.9%</a:t>
            </a:r>
            <a:endParaRPr lang="en-US" dirty="0"/>
          </a:p>
        </p:txBody>
      </p:sp>
    </p:spTree>
    <p:extLst>
      <p:ext uri="{BB962C8B-B14F-4D97-AF65-F5344CB8AC3E}">
        <p14:creationId xmlns:p14="http://schemas.microsoft.com/office/powerpoint/2010/main" val="156488936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p:txBody>
          <a:bodyPr/>
          <a:lstStyle/>
          <a:p>
            <a:r>
              <a:rPr lang="en-US" dirty="0" smtClean="0"/>
              <a:t>Urinary tract infections (UTIs) are a common bacterial infection worldwide</a:t>
            </a:r>
          </a:p>
          <a:p>
            <a:r>
              <a:rPr lang="en-US" dirty="0" smtClean="0"/>
              <a:t>Antibiotic therapy is typically empiric based on provider synthesis of current presentation</a:t>
            </a:r>
          </a:p>
          <a:p>
            <a:r>
              <a:rPr lang="en-US" dirty="0" smtClean="0"/>
              <a:t>Increased resistance seen in elderly patients, immunocompromised patients, diabetics</a:t>
            </a:r>
          </a:p>
          <a:p>
            <a:r>
              <a:rPr lang="en-US" dirty="0" smtClean="0"/>
              <a:t>Risk of resistance also increased with short-term prior antibiotic use</a:t>
            </a:r>
            <a:endParaRPr lang="en-US" dirty="0"/>
          </a:p>
        </p:txBody>
      </p:sp>
    </p:spTree>
    <p:extLst>
      <p:ext uri="{BB962C8B-B14F-4D97-AF65-F5344CB8AC3E}">
        <p14:creationId xmlns:p14="http://schemas.microsoft.com/office/powerpoint/2010/main" val="11093443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5778" y="567266"/>
            <a:ext cx="8810118" cy="4837288"/>
          </a:xfrm>
          <a:prstGeom prst="rect">
            <a:avLst/>
          </a:prstGeom>
        </p:spPr>
      </p:pic>
    </p:spTree>
    <p:extLst>
      <p:ext uri="{BB962C8B-B14F-4D97-AF65-F5344CB8AC3E}">
        <p14:creationId xmlns:p14="http://schemas.microsoft.com/office/powerpoint/2010/main" val="231237019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35419" y="478000"/>
            <a:ext cx="7253662" cy="5788707"/>
          </a:xfrm>
          <a:prstGeom prst="rect">
            <a:avLst/>
          </a:prstGeom>
        </p:spPr>
      </p:pic>
    </p:spTree>
    <p:extLst>
      <p:ext uri="{BB962C8B-B14F-4D97-AF65-F5344CB8AC3E}">
        <p14:creationId xmlns:p14="http://schemas.microsoft.com/office/powerpoint/2010/main" val="61948368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Wow.</a:t>
            </a:r>
            <a:endParaRPr lang="en-US" dirty="0"/>
          </a:p>
        </p:txBody>
      </p:sp>
      <p:sp>
        <p:nvSpPr>
          <p:cNvPr id="3" name="Content Placeholder 2"/>
          <p:cNvSpPr>
            <a:spLocks noGrp="1"/>
          </p:cNvSpPr>
          <p:nvPr>
            <p:ph idx="1"/>
          </p:nvPr>
        </p:nvSpPr>
        <p:spPr/>
        <p:txBody>
          <a:bodyPr/>
          <a:lstStyle/>
          <a:p>
            <a:r>
              <a:rPr lang="en-US" dirty="0" smtClean="0"/>
              <a:t>Large scale data, paired down to patient level with impressive results</a:t>
            </a:r>
          </a:p>
          <a:p>
            <a:r>
              <a:rPr lang="en-US" dirty="0" smtClean="0"/>
              <a:t>Easily applicable to physicians, many of whom would welcome this</a:t>
            </a:r>
          </a:p>
          <a:p>
            <a:r>
              <a:rPr lang="en-US" dirty="0" smtClean="0"/>
              <a:t>Potential to decrease inappropriate antibiotic prescriptions by 30-40%</a:t>
            </a:r>
            <a:endParaRPr lang="en-US" dirty="0"/>
          </a:p>
        </p:txBody>
      </p:sp>
    </p:spTree>
    <p:extLst>
      <p:ext uri="{BB962C8B-B14F-4D97-AF65-F5344CB8AC3E}">
        <p14:creationId xmlns:p14="http://schemas.microsoft.com/office/powerpoint/2010/main" val="111909837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Critiques</a:t>
            </a:r>
            <a:endParaRPr lang="en-US" dirty="0"/>
          </a:p>
        </p:txBody>
      </p:sp>
      <p:sp>
        <p:nvSpPr>
          <p:cNvPr id="3" name="Content Placeholder 2"/>
          <p:cNvSpPr>
            <a:spLocks noGrp="1"/>
          </p:cNvSpPr>
          <p:nvPr>
            <p:ph idx="1"/>
          </p:nvPr>
        </p:nvSpPr>
        <p:spPr/>
        <p:txBody>
          <a:bodyPr>
            <a:normAutofit lnSpcReduction="10000"/>
          </a:bodyPr>
          <a:lstStyle/>
          <a:p>
            <a:pPr marL="514350" indent="-514350">
              <a:buFont typeface="+mj-lt"/>
              <a:buAutoNum type="arabicPeriod"/>
            </a:pPr>
            <a:r>
              <a:rPr lang="en-US" dirty="0" smtClean="0"/>
              <a:t>Prescription purchase does not equal use of antibiotic</a:t>
            </a:r>
          </a:p>
          <a:p>
            <a:pPr marL="514350" indent="-514350">
              <a:buFont typeface="+mj-lt"/>
              <a:buAutoNum type="arabicPeriod"/>
            </a:pPr>
            <a:r>
              <a:rPr lang="en-US" dirty="0" smtClean="0"/>
              <a:t>Patients may have used antibiotics not contained in the MHS database</a:t>
            </a:r>
          </a:p>
          <a:p>
            <a:pPr marL="514350" indent="-514350">
              <a:buFont typeface="+mj-lt"/>
              <a:buAutoNum type="arabicPeriod"/>
            </a:pPr>
            <a:r>
              <a:rPr lang="en-US" dirty="0" smtClean="0"/>
              <a:t>Did all urinalyses have a culture sent?</a:t>
            </a:r>
          </a:p>
          <a:p>
            <a:pPr marL="514350" indent="-514350">
              <a:buFont typeface="+mj-lt"/>
              <a:buAutoNum type="arabicPeriod"/>
            </a:pPr>
            <a:r>
              <a:rPr lang="en-US" dirty="0" smtClean="0"/>
              <a:t>Legitimate long-term outcomes? Mortality, side-effects of medications</a:t>
            </a:r>
          </a:p>
          <a:p>
            <a:pPr marL="514350" indent="-514350">
              <a:buFont typeface="+mj-lt"/>
              <a:buAutoNum type="arabicPeriod"/>
            </a:pPr>
            <a:r>
              <a:rPr lang="en-US" dirty="0" smtClean="0"/>
              <a:t>Need for more complex model to accurately reflect population here</a:t>
            </a:r>
            <a:endParaRPr lang="en-US" dirty="0"/>
          </a:p>
        </p:txBody>
      </p:sp>
    </p:spTree>
    <p:extLst>
      <p:ext uri="{BB962C8B-B14F-4D97-AF65-F5344CB8AC3E}">
        <p14:creationId xmlns:p14="http://schemas.microsoft.com/office/powerpoint/2010/main" val="352133378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sp>
        <p:nvSpPr>
          <p:cNvPr id="3" name="Content Placeholder 2"/>
          <p:cNvSpPr>
            <a:spLocks noGrp="1"/>
          </p:cNvSpPr>
          <p:nvPr>
            <p:ph idx="1"/>
          </p:nvPr>
        </p:nvSpPr>
        <p:spPr/>
        <p:txBody>
          <a:bodyPr/>
          <a:lstStyle/>
          <a:p>
            <a:r>
              <a:rPr lang="en-US" dirty="0" smtClean="0"/>
              <a:t>Application to emergency departments</a:t>
            </a:r>
          </a:p>
          <a:p>
            <a:r>
              <a:rPr lang="en-US" dirty="0" smtClean="0"/>
              <a:t>Antibiotic assistance in “higher stake” situations</a:t>
            </a:r>
          </a:p>
          <a:p>
            <a:endParaRPr lang="en-US" dirty="0"/>
          </a:p>
        </p:txBody>
      </p:sp>
    </p:spTree>
    <p:extLst>
      <p:ext uri="{BB962C8B-B14F-4D97-AF65-F5344CB8AC3E}">
        <p14:creationId xmlns:p14="http://schemas.microsoft.com/office/powerpoint/2010/main" val="375083547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Analysis of a large patient cohort in Israel with UTIs to determine predictive features of antibiotic resistance based on demographics and prior antibiotic </a:t>
            </a:r>
            <a:r>
              <a:rPr lang="en-US" dirty="0" smtClean="0"/>
              <a:t>use</a:t>
            </a:r>
            <a:endParaRPr lang="en-US" dirty="0" smtClean="0"/>
          </a:p>
          <a:p>
            <a:pPr marL="514350" indent="-514350">
              <a:buFont typeface="+mj-lt"/>
              <a:buAutoNum type="arabicPeriod"/>
            </a:pPr>
            <a:r>
              <a:rPr lang="en-US" dirty="0" smtClean="0"/>
              <a:t>Generate optimal antibiotic recommendations for providers based </a:t>
            </a:r>
            <a:r>
              <a:rPr lang="en-US" dirty="0" smtClean="0"/>
              <a:t>one machine</a:t>
            </a:r>
            <a:r>
              <a:rPr lang="en-US" dirty="0" smtClean="0"/>
              <a:t>-learning models</a:t>
            </a:r>
            <a:endParaRPr lang="en-US" dirty="0"/>
          </a:p>
        </p:txBody>
      </p:sp>
    </p:spTree>
    <p:extLst>
      <p:ext uri="{BB962C8B-B14F-4D97-AF65-F5344CB8AC3E}">
        <p14:creationId xmlns:p14="http://schemas.microsoft.com/office/powerpoint/2010/main" val="3140353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 - definitions</a:t>
            </a:r>
            <a:endParaRPr lang="en-US" dirty="0"/>
          </a:p>
        </p:txBody>
      </p:sp>
      <p:sp>
        <p:nvSpPr>
          <p:cNvPr id="3" name="Content Placeholder 2"/>
          <p:cNvSpPr>
            <a:spLocks noGrp="1"/>
          </p:cNvSpPr>
          <p:nvPr>
            <p:ph idx="1"/>
          </p:nvPr>
        </p:nvSpPr>
        <p:spPr/>
        <p:txBody>
          <a:bodyPr/>
          <a:lstStyle/>
          <a:p>
            <a:r>
              <a:rPr lang="en-US" dirty="0"/>
              <a:t>10 year period from 7/2007 to 7/</a:t>
            </a:r>
            <a:r>
              <a:rPr lang="en-US" dirty="0" smtClean="0"/>
              <a:t>2017</a:t>
            </a:r>
            <a:endParaRPr lang="en-US" dirty="0" smtClean="0"/>
          </a:p>
          <a:p>
            <a:r>
              <a:rPr lang="en-US" dirty="0" smtClean="0"/>
              <a:t>711,099 </a:t>
            </a:r>
            <a:r>
              <a:rPr lang="en-US" dirty="0" smtClean="0"/>
              <a:t>positive urine cultures from 315,047 patients</a:t>
            </a:r>
          </a:p>
          <a:p>
            <a:r>
              <a:rPr lang="en-US" dirty="0" smtClean="0"/>
              <a:t>6 </a:t>
            </a:r>
            <a:r>
              <a:rPr lang="en-US" dirty="0" smtClean="0"/>
              <a:t>antibiotics selected for potential resistance</a:t>
            </a:r>
          </a:p>
        </p:txBody>
      </p:sp>
      <p:pic>
        <p:nvPicPr>
          <p:cNvPr id="4" name="Picture 3"/>
          <p:cNvPicPr>
            <a:picLocks noChangeAspect="1"/>
          </p:cNvPicPr>
          <p:nvPr/>
        </p:nvPicPr>
        <p:blipFill>
          <a:blip r:embed="rId2"/>
          <a:stretch>
            <a:fillRect/>
          </a:stretch>
        </p:blipFill>
        <p:spPr>
          <a:xfrm>
            <a:off x="1478583" y="4073805"/>
            <a:ext cx="6160767" cy="2590037"/>
          </a:xfrm>
          <a:prstGeom prst="rect">
            <a:avLst/>
          </a:prstGeom>
        </p:spPr>
      </p:pic>
    </p:spTree>
    <p:extLst>
      <p:ext uri="{BB962C8B-B14F-4D97-AF65-F5344CB8AC3E}">
        <p14:creationId xmlns:p14="http://schemas.microsoft.com/office/powerpoint/2010/main" val="1319734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7867" y="274638"/>
            <a:ext cx="8602133" cy="1143000"/>
          </a:xfrm>
        </p:spPr>
        <p:txBody>
          <a:bodyPr>
            <a:normAutofit fontScale="90000"/>
          </a:bodyPr>
          <a:lstStyle/>
          <a:p>
            <a:r>
              <a:rPr lang="en-US" dirty="0" smtClean="0"/>
              <a:t>Demographics and </a:t>
            </a:r>
            <a:r>
              <a:rPr lang="en-US" dirty="0" smtClean="0"/>
              <a:t>Resistance Correlations</a:t>
            </a:r>
            <a:endParaRPr lang="en-US" dirty="0"/>
          </a:p>
        </p:txBody>
      </p:sp>
      <p:sp>
        <p:nvSpPr>
          <p:cNvPr id="3" name="Content Placeholder 2"/>
          <p:cNvSpPr>
            <a:spLocks noGrp="1"/>
          </p:cNvSpPr>
          <p:nvPr>
            <p:ph idx="1"/>
          </p:nvPr>
        </p:nvSpPr>
        <p:spPr>
          <a:xfrm>
            <a:off x="625555" y="1865610"/>
            <a:ext cx="7904737" cy="4162983"/>
          </a:xfrm>
        </p:spPr>
        <p:txBody>
          <a:bodyPr>
            <a:normAutofit lnSpcReduction="10000"/>
          </a:bodyPr>
          <a:lstStyle/>
          <a:p>
            <a:pPr marL="514350" indent="-514350">
              <a:buFont typeface="+mj-lt"/>
              <a:buAutoNum type="arabicPeriod"/>
            </a:pPr>
            <a:r>
              <a:rPr lang="en-US" dirty="0" smtClean="0"/>
              <a:t>Descriptive statistics of age, gender, </a:t>
            </a:r>
            <a:r>
              <a:rPr lang="en-US" dirty="0" err="1" smtClean="0"/>
              <a:t>etc</a:t>
            </a:r>
            <a:r>
              <a:rPr lang="en-US" dirty="0" smtClean="0"/>
              <a:t> with regards to frequency of UTI, resistance and antibiotic prescriptions</a:t>
            </a:r>
          </a:p>
          <a:p>
            <a:pPr marL="0" indent="0" algn="ctr">
              <a:buNone/>
            </a:pPr>
            <a:endParaRPr lang="en-US" dirty="0"/>
          </a:p>
          <a:p>
            <a:pPr marL="514350" indent="-514350">
              <a:buFont typeface="+mj-lt"/>
              <a:buAutoNum type="arabicPeriod"/>
            </a:pPr>
            <a:r>
              <a:rPr lang="en-US" dirty="0" smtClean="0"/>
              <a:t>Multivariate regression analysis to determine odds of resistance as a function of age, gender, retirement home status, pregnancy, date of sampling, and season</a:t>
            </a:r>
          </a:p>
          <a:p>
            <a:pPr marL="0" indent="0">
              <a:buNone/>
            </a:pPr>
            <a:endParaRPr lang="en-US" dirty="0"/>
          </a:p>
        </p:txBody>
      </p:sp>
    </p:spTree>
    <p:extLst>
      <p:ext uri="{BB962C8B-B14F-4D97-AF65-F5344CB8AC3E}">
        <p14:creationId xmlns:p14="http://schemas.microsoft.com/office/powerpoint/2010/main" val="547085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86365" y="495294"/>
            <a:ext cx="6809945" cy="5685367"/>
          </a:xfrm>
          <a:prstGeom prst="rect">
            <a:avLst/>
          </a:prstGeom>
        </p:spPr>
      </p:pic>
    </p:spTree>
    <p:extLst>
      <p:ext uri="{BB962C8B-B14F-4D97-AF65-F5344CB8AC3E}">
        <p14:creationId xmlns:p14="http://schemas.microsoft.com/office/powerpoint/2010/main" val="37406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 y="1308091"/>
            <a:ext cx="5025360" cy="3469284"/>
          </a:xfrm>
          <a:prstGeom prst="rect">
            <a:avLst/>
          </a:prstGeom>
        </p:spPr>
      </p:pic>
      <p:pic>
        <p:nvPicPr>
          <p:cNvPr id="5" name="Picture 4"/>
          <p:cNvPicPr>
            <a:picLocks noChangeAspect="1"/>
          </p:cNvPicPr>
          <p:nvPr/>
        </p:nvPicPr>
        <p:blipFill>
          <a:blip r:embed="rId3"/>
          <a:stretch>
            <a:fillRect/>
          </a:stretch>
        </p:blipFill>
        <p:spPr>
          <a:xfrm>
            <a:off x="4888428" y="1251219"/>
            <a:ext cx="4255572" cy="4170723"/>
          </a:xfrm>
          <a:prstGeom prst="rect">
            <a:avLst/>
          </a:prstGeom>
        </p:spPr>
      </p:pic>
    </p:spTree>
    <p:extLst>
      <p:ext uri="{BB962C8B-B14F-4D97-AF65-F5344CB8AC3E}">
        <p14:creationId xmlns:p14="http://schemas.microsoft.com/office/powerpoint/2010/main" val="1565713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33197" y="659027"/>
            <a:ext cx="8258201" cy="5028327"/>
          </a:xfrm>
          <a:prstGeom prst="rect">
            <a:avLst/>
          </a:prstGeom>
        </p:spPr>
      </p:pic>
    </p:spTree>
    <p:extLst>
      <p:ext uri="{BB962C8B-B14F-4D97-AF65-F5344CB8AC3E}">
        <p14:creationId xmlns:p14="http://schemas.microsoft.com/office/powerpoint/2010/main" val="28425574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Methods: Long-term correlations in same patient urine over time</a:t>
            </a:r>
            <a:endParaRPr lang="en-US" dirty="0"/>
          </a:p>
        </p:txBody>
      </p:sp>
      <p:sp>
        <p:nvSpPr>
          <p:cNvPr id="3" name="Content Placeholder 2"/>
          <p:cNvSpPr>
            <a:spLocks noGrp="1"/>
          </p:cNvSpPr>
          <p:nvPr>
            <p:ph idx="1"/>
          </p:nvPr>
        </p:nvSpPr>
        <p:spPr/>
        <p:txBody>
          <a:bodyPr>
            <a:normAutofit/>
          </a:bodyPr>
          <a:lstStyle/>
          <a:p>
            <a:r>
              <a:rPr lang="en-US" dirty="0" smtClean="0"/>
              <a:t>Risk ratio of resistance across same-patient infections</a:t>
            </a:r>
          </a:p>
          <a:p>
            <a:r>
              <a:rPr lang="en-US" dirty="0" smtClean="0"/>
              <a:t> Defined “memory” or time-decaying correlations and time-independent patient </a:t>
            </a:r>
            <a:r>
              <a:rPr lang="en-US" dirty="0" smtClean="0"/>
              <a:t>correlations</a:t>
            </a:r>
          </a:p>
          <a:p>
            <a:r>
              <a:rPr lang="en-US" dirty="0" smtClean="0"/>
              <a:t>Identify any relationships between non-cognates</a:t>
            </a:r>
            <a:endParaRPr lang="en-US" dirty="0" smtClean="0"/>
          </a:p>
        </p:txBody>
      </p:sp>
    </p:spTree>
    <p:extLst>
      <p:ext uri="{BB962C8B-B14F-4D97-AF65-F5344CB8AC3E}">
        <p14:creationId xmlns:p14="http://schemas.microsoft.com/office/powerpoint/2010/main" val="178369213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1393</TotalTime>
  <Words>765</Words>
  <Application>Microsoft Macintosh PowerPoint</Application>
  <PresentationFormat>On-screen Show (4:3)</PresentationFormat>
  <Paragraphs>65</Paragraphs>
  <Slides>24</Slides>
  <Notes>4</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PowerPoint Presentation</vt:lpstr>
      <vt:lpstr>Background</vt:lpstr>
      <vt:lpstr>Objectives</vt:lpstr>
      <vt:lpstr>Methods - definitions</vt:lpstr>
      <vt:lpstr>Demographics and Resistance Correlations</vt:lpstr>
      <vt:lpstr>PowerPoint Presentation</vt:lpstr>
      <vt:lpstr>PowerPoint Presentation</vt:lpstr>
      <vt:lpstr>PowerPoint Presentation</vt:lpstr>
      <vt:lpstr>Methods: Long-term correlations in same patient urine over time</vt:lpstr>
      <vt:lpstr>PowerPoint Presentation</vt:lpstr>
      <vt:lpstr>PowerPoint Presentation</vt:lpstr>
      <vt:lpstr>Direct and indirect selection based on prior antibiotic purchase</vt:lpstr>
      <vt:lpstr>PowerPoint Presentation</vt:lpstr>
      <vt:lpstr>PowerPoint Presentation</vt:lpstr>
      <vt:lpstr>Predicting antibiotic resistance at the single-patient single-infection level</vt:lpstr>
      <vt:lpstr>PowerPoint Presentation</vt:lpstr>
      <vt:lpstr>Algorithmic drug recommendations to reduce mismatched treatments</vt:lpstr>
      <vt:lpstr>Unconstrained and constrained models for antibiotic selection</vt:lpstr>
      <vt:lpstr>PowerPoint Presentation</vt:lpstr>
      <vt:lpstr>PowerPoint Presentation</vt:lpstr>
      <vt:lpstr>PowerPoint Presentation</vt:lpstr>
      <vt:lpstr>Wow.</vt:lpstr>
      <vt:lpstr>Critiques</vt:lpstr>
      <vt:lpstr>Future directions?</vt:lpstr>
    </vt:vector>
  </TitlesOfParts>
  <Company>UC SanDiego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 Wardi</dc:creator>
  <cp:lastModifiedBy>Gabriel Wardi</cp:lastModifiedBy>
  <cp:revision>20</cp:revision>
  <dcterms:created xsi:type="dcterms:W3CDTF">2019-07-11T00:27:59Z</dcterms:created>
  <dcterms:modified xsi:type="dcterms:W3CDTF">2019-07-12T18:02:19Z</dcterms:modified>
</cp:coreProperties>
</file>

<file path=docProps/thumbnail.jpeg>
</file>